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9"/>
  </p:notesMasterIdLst>
  <p:sldIdLst>
    <p:sldId id="257" r:id="rId3"/>
    <p:sldId id="258" r:id="rId4"/>
    <p:sldId id="284" r:id="rId5"/>
    <p:sldId id="260" r:id="rId6"/>
    <p:sldId id="264" r:id="rId7"/>
    <p:sldId id="287" r:id="rId8"/>
    <p:sldId id="275" r:id="rId9"/>
    <p:sldId id="285" r:id="rId10"/>
    <p:sldId id="265" r:id="rId11"/>
    <p:sldId id="261" r:id="rId12"/>
    <p:sldId id="266" r:id="rId13"/>
    <p:sldId id="286" r:id="rId14"/>
    <p:sldId id="270" r:id="rId15"/>
    <p:sldId id="262" r:id="rId16"/>
    <p:sldId id="277" r:id="rId17"/>
    <p:sldId id="25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9C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2" autoAdjust="0"/>
  </p:normalViewPr>
  <p:slideViewPr>
    <p:cSldViewPr snapToGrid="0" showGuides="1">
      <p:cViewPr varScale="1">
        <p:scale>
          <a:sx n="108" d="100"/>
          <a:sy n="108" d="100"/>
        </p:scale>
        <p:origin x="-636" y="-7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E6637-FAE7-4C9D-B3BF-8F3BA0D9B03C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E39B8-6214-464F-ACB0-5253AEE42D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743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F21F-9495-48AA-8770-9789413F016F}" type="datetimeFigureOut">
              <a:rPr lang="zh-CN" altLang="en-US" smtClean="0"/>
              <a:pPr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B9E99-414F-44CE-B240-8A70C69ECC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DC313-F576-47DC-A753-8C6B0CF49C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E1FF5-4CDE-4353-BE4E-BE933D16561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31" r="6919" b="67559"/>
          <a:stretch>
            <a:fillRect/>
          </a:stretch>
        </p:blipFill>
        <p:spPr>
          <a:xfrm>
            <a:off x="0" y="3617868"/>
            <a:ext cx="12192000" cy="3240132"/>
          </a:xfrm>
          <a:custGeom>
            <a:avLst/>
            <a:gdLst>
              <a:gd name="connsiteX0" fmla="*/ 0 w 12192000"/>
              <a:gd name="connsiteY0" fmla="*/ 0 h 3240132"/>
              <a:gd name="connsiteX1" fmla="*/ 12192000 w 12192000"/>
              <a:gd name="connsiteY1" fmla="*/ 0 h 3240132"/>
              <a:gd name="connsiteX2" fmla="*/ 12192000 w 12192000"/>
              <a:gd name="connsiteY2" fmla="*/ 3240132 h 3240132"/>
              <a:gd name="connsiteX3" fmla="*/ 0 w 12192000"/>
              <a:gd name="connsiteY3" fmla="*/ 3240132 h 3240132"/>
              <a:gd name="connsiteX4" fmla="*/ 0 w 12192000"/>
              <a:gd name="connsiteY4" fmla="*/ 0 h 324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40132">
                <a:moveTo>
                  <a:pt x="0" y="0"/>
                </a:moveTo>
                <a:lnTo>
                  <a:pt x="12192000" y="0"/>
                </a:lnTo>
                <a:lnTo>
                  <a:pt x="12192000" y="3240132"/>
                </a:lnTo>
                <a:lnTo>
                  <a:pt x="0" y="32401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2174195" y="2827888"/>
            <a:ext cx="7919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 smtClean="0">
                <a:solidFill>
                  <a:srgbClr val="000000"/>
                </a:solidFill>
                <a:latin typeface="叶根友毛笔行书2.0版" pitchFamily="2" charset="-122"/>
                <a:ea typeface="叶根友毛笔行书2.0版" pitchFamily="2" charset="-122"/>
              </a:rPr>
              <a:t>Web</a:t>
            </a:r>
            <a:r>
              <a:rPr lang="zh-CN" altLang="en-US" sz="5400" dirty="0" smtClean="0">
                <a:solidFill>
                  <a:srgbClr val="000000"/>
                </a:solidFill>
                <a:latin typeface="叶根友毛笔行书2.0版" pitchFamily="2" charset="-122"/>
                <a:ea typeface="叶根友毛笔行书2.0版" pitchFamily="2" charset="-122"/>
              </a:rPr>
              <a:t>前端项目答辩</a:t>
            </a:r>
            <a:endParaRPr lang="zh-CN" altLang="en-US" sz="5400" dirty="0">
              <a:solidFill>
                <a:srgbClr val="000000"/>
              </a:solidFill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53409" y="3694818"/>
            <a:ext cx="785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rgbClr val="000000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YOU CAN ADD YOUR TITLE HERE</a:t>
            </a:r>
            <a:endParaRPr lang="zh-CN" altLang="en-US" sz="2400" dirty="0">
              <a:solidFill>
                <a:srgbClr val="000000"/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5410" y="4381783"/>
            <a:ext cx="157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rgbClr val="000000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答辩学生</a:t>
            </a:r>
            <a:r>
              <a:rPr lang="en-US" altLang="zh-CN" sz="2400" dirty="0" smtClean="0">
                <a:solidFill>
                  <a:srgbClr val="000000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:</a:t>
            </a:r>
            <a:endParaRPr lang="zh-CN" altLang="en-US" sz="2400" dirty="0">
              <a:solidFill>
                <a:srgbClr val="000000"/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84834" y="4381783"/>
            <a:ext cx="14589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任远琦</a:t>
            </a:r>
            <a:endParaRPr lang="en-US" altLang="zh-CN" sz="2400" dirty="0" smtClean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4833884" y="1667643"/>
            <a:ext cx="2311399" cy="1212850"/>
            <a:chOff x="2944" y="1301"/>
            <a:chExt cx="1456" cy="764"/>
          </a:xfrm>
        </p:grpSpPr>
        <p:sp>
          <p:nvSpPr>
            <p:cNvPr id="12" name="Freeform 5"/>
            <p:cNvSpPr/>
            <p:nvPr/>
          </p:nvSpPr>
          <p:spPr bwMode="auto">
            <a:xfrm>
              <a:off x="3328" y="1527"/>
              <a:ext cx="787" cy="396"/>
            </a:xfrm>
            <a:custGeom>
              <a:avLst/>
              <a:gdLst>
                <a:gd name="T0" fmla="*/ 152 w 1307"/>
                <a:gd name="T1" fmla="*/ 0 h 657"/>
                <a:gd name="T2" fmla="*/ 0 w 1307"/>
                <a:gd name="T3" fmla="*/ 339 h 657"/>
                <a:gd name="T4" fmla="*/ 1307 w 1307"/>
                <a:gd name="T5" fmla="*/ 391 h 657"/>
                <a:gd name="T6" fmla="*/ 1182 w 1307"/>
                <a:gd name="T7" fmla="*/ 26 h 657"/>
                <a:gd name="T8" fmla="*/ 152 w 1307"/>
                <a:gd name="T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7" h="657">
                  <a:moveTo>
                    <a:pt x="152" y="0"/>
                  </a:moveTo>
                  <a:cubicBezTo>
                    <a:pt x="0" y="339"/>
                    <a:pt x="0" y="339"/>
                    <a:pt x="0" y="339"/>
                  </a:cubicBezTo>
                  <a:cubicBezTo>
                    <a:pt x="0" y="339"/>
                    <a:pt x="596" y="657"/>
                    <a:pt x="1307" y="391"/>
                  </a:cubicBezTo>
                  <a:cubicBezTo>
                    <a:pt x="1182" y="26"/>
                    <a:pt x="1182" y="26"/>
                    <a:pt x="1182" y="26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76" y="1362"/>
              <a:ext cx="1324" cy="302"/>
            </a:xfrm>
            <a:custGeom>
              <a:avLst/>
              <a:gdLst>
                <a:gd name="T0" fmla="*/ 0 w 1324"/>
                <a:gd name="T1" fmla="*/ 77 h 302"/>
                <a:gd name="T2" fmla="*/ 0 w 1324"/>
                <a:gd name="T3" fmla="*/ 94 h 302"/>
                <a:gd name="T4" fmla="*/ 740 w 1324"/>
                <a:gd name="T5" fmla="*/ 302 h 302"/>
                <a:gd name="T6" fmla="*/ 1324 w 1324"/>
                <a:gd name="T7" fmla="*/ 90 h 302"/>
                <a:gd name="T8" fmla="*/ 1320 w 1324"/>
                <a:gd name="T9" fmla="*/ 79 h 302"/>
                <a:gd name="T10" fmla="*/ 693 w 1324"/>
                <a:gd name="T11" fmla="*/ 0 h 302"/>
                <a:gd name="T12" fmla="*/ 0 w 1324"/>
                <a:gd name="T13" fmla="*/ 7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4" h="302">
                  <a:moveTo>
                    <a:pt x="0" y="77"/>
                  </a:moveTo>
                  <a:lnTo>
                    <a:pt x="0" y="94"/>
                  </a:lnTo>
                  <a:lnTo>
                    <a:pt x="740" y="302"/>
                  </a:lnTo>
                  <a:lnTo>
                    <a:pt x="1324" y="90"/>
                  </a:lnTo>
                  <a:lnTo>
                    <a:pt x="1320" y="79"/>
                  </a:lnTo>
                  <a:lnTo>
                    <a:pt x="693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076" y="1301"/>
              <a:ext cx="1320" cy="310"/>
            </a:xfrm>
            <a:custGeom>
              <a:avLst/>
              <a:gdLst>
                <a:gd name="T0" fmla="*/ 0 w 1320"/>
                <a:gd name="T1" fmla="*/ 138 h 310"/>
                <a:gd name="T2" fmla="*/ 652 w 1320"/>
                <a:gd name="T3" fmla="*/ 310 h 310"/>
                <a:gd name="T4" fmla="*/ 1320 w 1320"/>
                <a:gd name="T5" fmla="*/ 140 h 310"/>
                <a:gd name="T6" fmla="*/ 602 w 1320"/>
                <a:gd name="T7" fmla="*/ 0 h 310"/>
                <a:gd name="T8" fmla="*/ 0 w 1320"/>
                <a:gd name="T9" fmla="*/ 13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310">
                  <a:moveTo>
                    <a:pt x="0" y="138"/>
                  </a:moveTo>
                  <a:lnTo>
                    <a:pt x="652" y="310"/>
                  </a:lnTo>
                  <a:lnTo>
                    <a:pt x="1320" y="140"/>
                  </a:lnTo>
                  <a:lnTo>
                    <a:pt x="602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3114" y="1458"/>
              <a:ext cx="104" cy="385"/>
            </a:xfrm>
            <a:custGeom>
              <a:avLst/>
              <a:gdLst>
                <a:gd name="T0" fmla="*/ 21 w 173"/>
                <a:gd name="T1" fmla="*/ 3 h 638"/>
                <a:gd name="T2" fmla="*/ 5 w 173"/>
                <a:gd name="T3" fmla="*/ 10 h 638"/>
                <a:gd name="T4" fmla="*/ 75 w 173"/>
                <a:gd name="T5" fmla="*/ 624 h 638"/>
                <a:gd name="T6" fmla="*/ 94 w 173"/>
                <a:gd name="T7" fmla="*/ 638 h 638"/>
                <a:gd name="T8" fmla="*/ 115 w 173"/>
                <a:gd name="T9" fmla="*/ 315 h 638"/>
                <a:gd name="T10" fmla="*/ 21 w 173"/>
                <a:gd name="T11" fmla="*/ 3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38">
                  <a:moveTo>
                    <a:pt x="21" y="3"/>
                  </a:moveTo>
                  <a:cubicBezTo>
                    <a:pt x="21" y="3"/>
                    <a:pt x="0" y="0"/>
                    <a:pt x="5" y="10"/>
                  </a:cubicBezTo>
                  <a:cubicBezTo>
                    <a:pt x="39" y="78"/>
                    <a:pt x="173" y="394"/>
                    <a:pt x="75" y="624"/>
                  </a:cubicBezTo>
                  <a:cubicBezTo>
                    <a:pt x="94" y="638"/>
                    <a:pt x="94" y="638"/>
                    <a:pt x="94" y="638"/>
                  </a:cubicBezTo>
                  <a:cubicBezTo>
                    <a:pt x="94" y="638"/>
                    <a:pt x="152" y="477"/>
                    <a:pt x="115" y="315"/>
                  </a:cubicBezTo>
                  <a:cubicBezTo>
                    <a:pt x="77" y="153"/>
                    <a:pt x="21" y="3"/>
                    <a:pt x="21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3118" y="1790"/>
              <a:ext cx="105" cy="94"/>
            </a:xfrm>
            <a:custGeom>
              <a:avLst/>
              <a:gdLst>
                <a:gd name="T0" fmla="*/ 138 w 175"/>
                <a:gd name="T1" fmla="*/ 77 h 156"/>
                <a:gd name="T2" fmla="*/ 8 w 175"/>
                <a:gd name="T3" fmla="*/ 52 h 156"/>
                <a:gd name="T4" fmla="*/ 134 w 175"/>
                <a:gd name="T5" fmla="*/ 148 h 156"/>
                <a:gd name="T6" fmla="*/ 138 w 175"/>
                <a:gd name="T7" fmla="*/ 7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56">
                  <a:moveTo>
                    <a:pt x="138" y="77"/>
                  </a:moveTo>
                  <a:cubicBezTo>
                    <a:pt x="126" y="66"/>
                    <a:pt x="15" y="0"/>
                    <a:pt x="8" y="52"/>
                  </a:cubicBezTo>
                  <a:cubicBezTo>
                    <a:pt x="0" y="104"/>
                    <a:pt x="101" y="156"/>
                    <a:pt x="134" y="148"/>
                  </a:cubicBezTo>
                  <a:cubicBezTo>
                    <a:pt x="167" y="141"/>
                    <a:pt x="175" y="114"/>
                    <a:pt x="138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2944" y="1855"/>
              <a:ext cx="214" cy="210"/>
            </a:xfrm>
            <a:custGeom>
              <a:avLst/>
              <a:gdLst>
                <a:gd name="T0" fmla="*/ 324 w 354"/>
                <a:gd name="T1" fmla="*/ 15 h 347"/>
                <a:gd name="T2" fmla="*/ 128 w 354"/>
                <a:gd name="T3" fmla="*/ 136 h 347"/>
                <a:gd name="T4" fmla="*/ 0 w 354"/>
                <a:gd name="T5" fmla="*/ 228 h 347"/>
                <a:gd name="T6" fmla="*/ 107 w 354"/>
                <a:gd name="T7" fmla="*/ 313 h 347"/>
                <a:gd name="T8" fmla="*/ 211 w 354"/>
                <a:gd name="T9" fmla="*/ 207 h 347"/>
                <a:gd name="T10" fmla="*/ 131 w 354"/>
                <a:gd name="T11" fmla="*/ 324 h 347"/>
                <a:gd name="T12" fmla="*/ 168 w 354"/>
                <a:gd name="T13" fmla="*/ 347 h 347"/>
                <a:gd name="T14" fmla="*/ 283 w 354"/>
                <a:gd name="T15" fmla="*/ 199 h 347"/>
                <a:gd name="T16" fmla="*/ 324 w 354"/>
                <a:gd name="T17" fmla="*/ 1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4" h="347">
                  <a:moveTo>
                    <a:pt x="324" y="15"/>
                  </a:moveTo>
                  <a:cubicBezTo>
                    <a:pt x="324" y="15"/>
                    <a:pt x="257" y="43"/>
                    <a:pt x="128" y="136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07" y="313"/>
                    <a:pt x="107" y="313"/>
                    <a:pt x="107" y="313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131" y="324"/>
                    <a:pt x="131" y="324"/>
                    <a:pt x="131" y="324"/>
                  </a:cubicBezTo>
                  <a:cubicBezTo>
                    <a:pt x="168" y="347"/>
                    <a:pt x="168" y="347"/>
                    <a:pt x="168" y="347"/>
                  </a:cubicBezTo>
                  <a:cubicBezTo>
                    <a:pt x="168" y="347"/>
                    <a:pt x="234" y="281"/>
                    <a:pt x="283" y="199"/>
                  </a:cubicBezTo>
                  <a:cubicBezTo>
                    <a:pt x="332" y="117"/>
                    <a:pt x="354" y="0"/>
                    <a:pt x="324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78" y="1448740"/>
            <a:ext cx="2430428" cy="23312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23107" y="3698205"/>
            <a:ext cx="3908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 smtClean="0">
                <a:latin typeface="叶根友毛笔行书2.0版" pitchFamily="2" charset="-122"/>
                <a:ea typeface="叶根友毛笔行书2.0版" pitchFamily="2" charset="-122"/>
              </a:rPr>
              <a:t>项目二：</a:t>
            </a:r>
            <a:r>
              <a:rPr lang="en-US" altLang="zh-CN" sz="4800" dirty="0" smtClean="0">
                <a:latin typeface="叶根友毛笔行书2.0版" pitchFamily="2" charset="-122"/>
                <a:ea typeface="叶根友毛笔行书2.0版" pitchFamily="2" charset="-122"/>
              </a:rPr>
              <a:t>SPA</a:t>
            </a:r>
            <a:endParaRPr lang="zh-CN" altLang="en-US" sz="48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3580" y="4577608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网站内容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49974" y="1564021"/>
            <a:ext cx="18338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dirty="0" smtClean="0">
                <a:latin typeface="Impact" pitchFamily="34" charset="0"/>
                <a:ea typeface="方正兰亭粗黑简体" panose="02000000000000000000" pitchFamily="2" charset="-122"/>
              </a:rPr>
              <a:t>3</a:t>
            </a:r>
            <a:endParaRPr lang="zh-CN" altLang="en-US" sz="13800" b="1" dirty="0">
              <a:latin typeface="Impact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0401" y="4919299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5135" y="4577608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技术应用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7208" y="4919299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700497" y="2211793"/>
            <a:ext cx="6239435" cy="1062317"/>
            <a:chOff x="1782484" y="2070849"/>
            <a:chExt cx="6239434" cy="1062317"/>
          </a:xfrm>
        </p:grpSpPr>
        <p:grpSp>
          <p:nvGrpSpPr>
            <p:cNvPr id="33" name="组合 32"/>
            <p:cNvGrpSpPr/>
            <p:nvPr/>
          </p:nvGrpSpPr>
          <p:grpSpPr>
            <a:xfrm>
              <a:off x="1782484" y="2070849"/>
              <a:ext cx="6239434" cy="1062317"/>
              <a:chOff x="1809378" y="2111190"/>
              <a:chExt cx="6239434" cy="1062317"/>
            </a:xfrm>
          </p:grpSpPr>
          <p:sp>
            <p:nvSpPr>
              <p:cNvPr id="35" name="五边形 34"/>
              <p:cNvSpPr/>
              <p:nvPr/>
            </p:nvSpPr>
            <p:spPr>
              <a:xfrm flipH="1">
                <a:off x="1809378" y="2111190"/>
                <a:ext cx="5177117" cy="1062317"/>
              </a:xfrm>
              <a:prstGeom prst="homePlate">
                <a:avLst/>
              </a:prstGeom>
              <a:solidFill>
                <a:srgbClr val="E0A9CB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36" name="直角三角形 35"/>
              <p:cNvSpPr/>
              <p:nvPr/>
            </p:nvSpPr>
            <p:spPr>
              <a:xfrm>
                <a:off x="6986495" y="2111190"/>
                <a:ext cx="1062317" cy="1062317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34" name="Freeform 271"/>
            <p:cNvSpPr>
              <a:spLocks noEditPoints="1"/>
            </p:cNvSpPr>
            <p:nvPr/>
          </p:nvSpPr>
          <p:spPr bwMode="auto">
            <a:xfrm>
              <a:off x="7194009" y="2672184"/>
              <a:ext cx="187788" cy="299465"/>
            </a:xfrm>
            <a:custGeom>
              <a:avLst/>
              <a:gdLst>
                <a:gd name="T0" fmla="*/ 146 w 168"/>
                <a:gd name="T1" fmla="*/ 163 h 268"/>
                <a:gd name="T2" fmla="*/ 124 w 168"/>
                <a:gd name="T3" fmla="*/ 149 h 268"/>
                <a:gd name="T4" fmla="*/ 153 w 168"/>
                <a:gd name="T5" fmla="*/ 76 h 268"/>
                <a:gd name="T6" fmla="*/ 84 w 168"/>
                <a:gd name="T7" fmla="*/ 0 h 268"/>
                <a:gd name="T8" fmla="*/ 16 w 168"/>
                <a:gd name="T9" fmla="*/ 76 h 268"/>
                <a:gd name="T10" fmla="*/ 44 w 168"/>
                <a:gd name="T11" fmla="*/ 149 h 268"/>
                <a:gd name="T12" fmla="*/ 23 w 168"/>
                <a:gd name="T13" fmla="*/ 163 h 268"/>
                <a:gd name="T14" fmla="*/ 0 w 168"/>
                <a:gd name="T15" fmla="*/ 206 h 268"/>
                <a:gd name="T16" fmla="*/ 84 w 168"/>
                <a:gd name="T17" fmla="*/ 268 h 268"/>
                <a:gd name="T18" fmla="*/ 168 w 168"/>
                <a:gd name="T19" fmla="*/ 206 h 268"/>
                <a:gd name="T20" fmla="*/ 146 w 168"/>
                <a:gd name="T21" fmla="*/ 163 h 268"/>
                <a:gd name="T22" fmla="*/ 37 w 168"/>
                <a:gd name="T23" fmla="*/ 76 h 268"/>
                <a:gd name="T24" fmla="*/ 84 w 168"/>
                <a:gd name="T25" fmla="*/ 21 h 268"/>
                <a:gd name="T26" fmla="*/ 131 w 168"/>
                <a:gd name="T27" fmla="*/ 76 h 268"/>
                <a:gd name="T28" fmla="*/ 84 w 168"/>
                <a:gd name="T29" fmla="*/ 144 h 268"/>
                <a:gd name="T30" fmla="*/ 37 w 168"/>
                <a:gd name="T31" fmla="*/ 76 h 268"/>
                <a:gd name="T32" fmla="*/ 84 w 168"/>
                <a:gd name="T33" fmla="*/ 246 h 268"/>
                <a:gd name="T34" fmla="*/ 22 w 168"/>
                <a:gd name="T35" fmla="*/ 206 h 268"/>
                <a:gd name="T36" fmla="*/ 33 w 168"/>
                <a:gd name="T37" fmla="*/ 182 h 268"/>
                <a:gd name="T38" fmla="*/ 63 w 168"/>
                <a:gd name="T39" fmla="*/ 162 h 268"/>
                <a:gd name="T40" fmla="*/ 84 w 168"/>
                <a:gd name="T41" fmla="*/ 166 h 268"/>
                <a:gd name="T42" fmla="*/ 106 w 168"/>
                <a:gd name="T43" fmla="*/ 162 h 268"/>
                <a:gd name="T44" fmla="*/ 135 w 168"/>
                <a:gd name="T45" fmla="*/ 182 h 268"/>
                <a:gd name="T46" fmla="*/ 147 w 168"/>
                <a:gd name="T47" fmla="*/ 206 h 268"/>
                <a:gd name="T48" fmla="*/ 84 w 168"/>
                <a:gd name="T49" fmla="*/ 24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268">
                  <a:moveTo>
                    <a:pt x="146" y="163"/>
                  </a:moveTo>
                  <a:cubicBezTo>
                    <a:pt x="140" y="160"/>
                    <a:pt x="133" y="156"/>
                    <a:pt x="124" y="149"/>
                  </a:cubicBezTo>
                  <a:cubicBezTo>
                    <a:pt x="142" y="131"/>
                    <a:pt x="153" y="103"/>
                    <a:pt x="153" y="76"/>
                  </a:cubicBezTo>
                  <a:cubicBezTo>
                    <a:pt x="153" y="32"/>
                    <a:pt x="124" y="0"/>
                    <a:pt x="84" y="0"/>
                  </a:cubicBezTo>
                  <a:cubicBezTo>
                    <a:pt x="44" y="0"/>
                    <a:pt x="16" y="32"/>
                    <a:pt x="16" y="76"/>
                  </a:cubicBezTo>
                  <a:cubicBezTo>
                    <a:pt x="16" y="103"/>
                    <a:pt x="26" y="131"/>
                    <a:pt x="44" y="149"/>
                  </a:cubicBezTo>
                  <a:cubicBezTo>
                    <a:pt x="35" y="156"/>
                    <a:pt x="28" y="160"/>
                    <a:pt x="23" y="163"/>
                  </a:cubicBezTo>
                  <a:cubicBezTo>
                    <a:pt x="6" y="173"/>
                    <a:pt x="0" y="179"/>
                    <a:pt x="0" y="206"/>
                  </a:cubicBezTo>
                  <a:cubicBezTo>
                    <a:pt x="0" y="243"/>
                    <a:pt x="33" y="268"/>
                    <a:pt x="84" y="268"/>
                  </a:cubicBezTo>
                  <a:cubicBezTo>
                    <a:pt x="135" y="268"/>
                    <a:pt x="168" y="243"/>
                    <a:pt x="168" y="206"/>
                  </a:cubicBezTo>
                  <a:cubicBezTo>
                    <a:pt x="168" y="179"/>
                    <a:pt x="163" y="173"/>
                    <a:pt x="146" y="163"/>
                  </a:cubicBezTo>
                  <a:close/>
                  <a:moveTo>
                    <a:pt x="37" y="76"/>
                  </a:moveTo>
                  <a:cubicBezTo>
                    <a:pt x="37" y="49"/>
                    <a:pt x="52" y="21"/>
                    <a:pt x="84" y="21"/>
                  </a:cubicBezTo>
                  <a:cubicBezTo>
                    <a:pt x="117" y="21"/>
                    <a:pt x="131" y="49"/>
                    <a:pt x="131" y="76"/>
                  </a:cubicBezTo>
                  <a:cubicBezTo>
                    <a:pt x="131" y="108"/>
                    <a:pt x="112" y="144"/>
                    <a:pt x="84" y="144"/>
                  </a:cubicBezTo>
                  <a:cubicBezTo>
                    <a:pt x="57" y="144"/>
                    <a:pt x="37" y="108"/>
                    <a:pt x="37" y="76"/>
                  </a:cubicBezTo>
                  <a:close/>
                  <a:moveTo>
                    <a:pt x="84" y="246"/>
                  </a:moveTo>
                  <a:cubicBezTo>
                    <a:pt x="70" y="246"/>
                    <a:pt x="22" y="243"/>
                    <a:pt x="22" y="206"/>
                  </a:cubicBezTo>
                  <a:cubicBezTo>
                    <a:pt x="22" y="189"/>
                    <a:pt x="22" y="189"/>
                    <a:pt x="33" y="182"/>
                  </a:cubicBezTo>
                  <a:cubicBezTo>
                    <a:pt x="40" y="178"/>
                    <a:pt x="50" y="172"/>
                    <a:pt x="63" y="162"/>
                  </a:cubicBezTo>
                  <a:cubicBezTo>
                    <a:pt x="70" y="165"/>
                    <a:pt x="77" y="166"/>
                    <a:pt x="84" y="166"/>
                  </a:cubicBezTo>
                  <a:cubicBezTo>
                    <a:pt x="92" y="166"/>
                    <a:pt x="99" y="165"/>
                    <a:pt x="106" y="162"/>
                  </a:cubicBezTo>
                  <a:cubicBezTo>
                    <a:pt x="119" y="172"/>
                    <a:pt x="128" y="178"/>
                    <a:pt x="135" y="182"/>
                  </a:cubicBezTo>
                  <a:cubicBezTo>
                    <a:pt x="147" y="189"/>
                    <a:pt x="147" y="189"/>
                    <a:pt x="147" y="206"/>
                  </a:cubicBezTo>
                  <a:cubicBezTo>
                    <a:pt x="147" y="243"/>
                    <a:pt x="99" y="246"/>
                    <a:pt x="84" y="2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475764" y="2278779"/>
            <a:ext cx="395788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内容：介绍</a:t>
            </a:r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SPA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244707" y="3263960"/>
            <a:ext cx="6239435" cy="1062319"/>
            <a:chOff x="3700932" y="3133165"/>
            <a:chExt cx="6239434" cy="1062318"/>
          </a:xfrm>
        </p:grpSpPr>
        <p:grpSp>
          <p:nvGrpSpPr>
            <p:cNvPr id="26" name="组合 25"/>
            <p:cNvGrpSpPr/>
            <p:nvPr/>
          </p:nvGrpSpPr>
          <p:grpSpPr>
            <a:xfrm>
              <a:off x="3700932" y="3133165"/>
              <a:ext cx="6239434" cy="1062318"/>
              <a:chOff x="3727826" y="3173506"/>
              <a:chExt cx="6239434" cy="1062318"/>
            </a:xfrm>
          </p:grpSpPr>
          <p:sp>
            <p:nvSpPr>
              <p:cNvPr id="28" name="五边形 27"/>
              <p:cNvSpPr/>
              <p:nvPr/>
            </p:nvSpPr>
            <p:spPr>
              <a:xfrm>
                <a:off x="4790143" y="3173507"/>
                <a:ext cx="5177117" cy="1062317"/>
              </a:xfrm>
              <a:prstGeom prst="homePlate">
                <a:avLst/>
              </a:prstGeom>
              <a:solidFill>
                <a:srgbClr val="E0A9CB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 flipH="1" flipV="1">
                <a:off x="3727826" y="3173506"/>
                <a:ext cx="1062317" cy="1062317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7" name="Freeform 247"/>
            <p:cNvSpPr>
              <a:spLocks noEditPoints="1"/>
            </p:cNvSpPr>
            <p:nvPr/>
          </p:nvSpPr>
          <p:spPr bwMode="auto">
            <a:xfrm>
              <a:off x="4299499" y="3305353"/>
              <a:ext cx="261055" cy="261055"/>
            </a:xfrm>
            <a:custGeom>
              <a:avLst/>
              <a:gdLst>
                <a:gd name="T0" fmla="*/ 223 w 234"/>
                <a:gd name="T1" fmla="*/ 203 h 234"/>
                <a:gd name="T2" fmla="*/ 167 w 234"/>
                <a:gd name="T3" fmla="*/ 147 h 234"/>
                <a:gd name="T4" fmla="*/ 166 w 234"/>
                <a:gd name="T5" fmla="*/ 146 h 234"/>
                <a:gd name="T6" fmla="*/ 156 w 234"/>
                <a:gd name="T7" fmla="*/ 34 h 234"/>
                <a:gd name="T8" fmla="*/ 33 w 234"/>
                <a:gd name="T9" fmla="*/ 34 h 234"/>
                <a:gd name="T10" fmla="*/ 33 w 234"/>
                <a:gd name="T11" fmla="*/ 157 h 234"/>
                <a:gd name="T12" fmla="*/ 145 w 234"/>
                <a:gd name="T13" fmla="*/ 166 h 234"/>
                <a:gd name="T14" fmla="*/ 147 w 234"/>
                <a:gd name="T15" fmla="*/ 168 h 234"/>
                <a:gd name="T16" fmla="*/ 202 w 234"/>
                <a:gd name="T17" fmla="*/ 223 h 234"/>
                <a:gd name="T18" fmla="*/ 228 w 234"/>
                <a:gd name="T19" fmla="*/ 229 h 234"/>
                <a:gd name="T20" fmla="*/ 223 w 234"/>
                <a:gd name="T21" fmla="*/ 203 h 234"/>
                <a:gd name="T22" fmla="*/ 53 w 234"/>
                <a:gd name="T23" fmla="*/ 137 h 234"/>
                <a:gd name="T24" fmla="*/ 53 w 234"/>
                <a:gd name="T25" fmla="*/ 54 h 234"/>
                <a:gd name="T26" fmla="*/ 136 w 234"/>
                <a:gd name="T27" fmla="*/ 54 h 234"/>
                <a:gd name="T28" fmla="*/ 136 w 234"/>
                <a:gd name="T29" fmla="*/ 137 h 234"/>
                <a:gd name="T30" fmla="*/ 53 w 234"/>
                <a:gd name="T31" fmla="*/ 13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4" h="234">
                  <a:moveTo>
                    <a:pt x="223" y="203"/>
                  </a:moveTo>
                  <a:cubicBezTo>
                    <a:pt x="167" y="147"/>
                    <a:pt x="167" y="147"/>
                    <a:pt x="167" y="147"/>
                  </a:cubicBezTo>
                  <a:cubicBezTo>
                    <a:pt x="167" y="147"/>
                    <a:pt x="166" y="146"/>
                    <a:pt x="166" y="146"/>
                  </a:cubicBezTo>
                  <a:cubicBezTo>
                    <a:pt x="190" y="112"/>
                    <a:pt x="187" y="65"/>
                    <a:pt x="156" y="34"/>
                  </a:cubicBezTo>
                  <a:cubicBezTo>
                    <a:pt x="122" y="0"/>
                    <a:pt x="67" y="0"/>
                    <a:pt x="33" y="34"/>
                  </a:cubicBezTo>
                  <a:cubicBezTo>
                    <a:pt x="0" y="68"/>
                    <a:pt x="0" y="123"/>
                    <a:pt x="33" y="157"/>
                  </a:cubicBezTo>
                  <a:cubicBezTo>
                    <a:pt x="64" y="187"/>
                    <a:pt x="111" y="190"/>
                    <a:pt x="145" y="166"/>
                  </a:cubicBezTo>
                  <a:cubicBezTo>
                    <a:pt x="146" y="167"/>
                    <a:pt x="146" y="167"/>
                    <a:pt x="147" y="168"/>
                  </a:cubicBezTo>
                  <a:cubicBezTo>
                    <a:pt x="202" y="223"/>
                    <a:pt x="202" y="223"/>
                    <a:pt x="202" y="223"/>
                  </a:cubicBezTo>
                  <a:cubicBezTo>
                    <a:pt x="211" y="232"/>
                    <a:pt x="222" y="234"/>
                    <a:pt x="228" y="229"/>
                  </a:cubicBezTo>
                  <a:cubicBezTo>
                    <a:pt x="234" y="223"/>
                    <a:pt x="231" y="211"/>
                    <a:pt x="223" y="203"/>
                  </a:cubicBezTo>
                  <a:close/>
                  <a:moveTo>
                    <a:pt x="53" y="137"/>
                  </a:moveTo>
                  <a:cubicBezTo>
                    <a:pt x="31" y="114"/>
                    <a:pt x="31" y="77"/>
                    <a:pt x="53" y="54"/>
                  </a:cubicBezTo>
                  <a:cubicBezTo>
                    <a:pt x="76" y="31"/>
                    <a:pt x="113" y="31"/>
                    <a:pt x="136" y="54"/>
                  </a:cubicBezTo>
                  <a:cubicBezTo>
                    <a:pt x="159" y="77"/>
                    <a:pt x="159" y="114"/>
                    <a:pt x="136" y="137"/>
                  </a:cubicBezTo>
                  <a:cubicBezTo>
                    <a:pt x="113" y="160"/>
                    <a:pt x="76" y="160"/>
                    <a:pt x="53" y="1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702896" y="3340274"/>
            <a:ext cx="3957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制作这个网站主要是练习响应式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423245" y="508418"/>
            <a:ext cx="1948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3200" kern="1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itchFamily="18" charset="0"/>
              </a:rPr>
              <a:t>网站内容</a:t>
            </a:r>
            <a:endParaRPr lang="zh-CN" altLang="zh-CN" sz="3200" kern="100" dirty="0"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itchFamily="18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10029" y="279122"/>
            <a:ext cx="1085080" cy="1124297"/>
            <a:chOff x="310029" y="279122"/>
            <a:chExt cx="1085080" cy="1124297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9" y="279122"/>
              <a:ext cx="1085080" cy="1040812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338165" y="295423"/>
              <a:ext cx="8323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smtClean="0">
                  <a:latin typeface="Impact" pitchFamily="34" charset="0"/>
                  <a:ea typeface="方正兰亭粗黑简体" panose="02000000000000000000" pitchFamily="2" charset="-122"/>
                </a:rPr>
                <a:t>1</a:t>
              </a:r>
              <a:endParaRPr lang="zh-CN" altLang="en-US" sz="6600" b="1" dirty="0">
                <a:latin typeface="Impact" pitchFamily="34" charset="0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481" y="1099037"/>
            <a:ext cx="2645750" cy="412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9772" y="1099038"/>
            <a:ext cx="2846874" cy="418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3640" y="1028700"/>
            <a:ext cx="2784230" cy="432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03445" y="2315546"/>
            <a:ext cx="2304256" cy="3410597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lstStyle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3554" name="直接箭头连接符 23553"/>
          <p:cNvCxnSpPr/>
          <p:nvPr/>
        </p:nvCxnSpPr>
        <p:spPr>
          <a:xfrm>
            <a:off x="1342873" y="3298438"/>
            <a:ext cx="1827428" cy="0"/>
          </a:xfrm>
          <a:prstGeom prst="straightConnector1">
            <a:avLst/>
          </a:prstGeom>
          <a:noFill/>
          <a:ln w="19050">
            <a:solidFill>
              <a:srgbClr val="E0A9CB"/>
            </a:solidFill>
            <a:headEnd type="oval" w="med" len="med"/>
            <a:tailEnd type="oval" w="med" len="med"/>
          </a:ln>
        </p:spPr>
      </p:cxnSp>
      <p:cxnSp>
        <p:nvCxnSpPr>
          <p:cNvPr id="103" name="直接箭头连接符 102"/>
          <p:cNvCxnSpPr/>
          <p:nvPr/>
        </p:nvCxnSpPr>
        <p:spPr>
          <a:xfrm>
            <a:off x="1342873" y="3794047"/>
            <a:ext cx="1827428" cy="0"/>
          </a:xfrm>
          <a:prstGeom prst="straightConnector1">
            <a:avLst/>
          </a:prstGeom>
          <a:noFill/>
          <a:ln w="19050">
            <a:solidFill>
              <a:srgbClr val="E0A9CB"/>
            </a:solidFill>
            <a:headEnd type="oval" w="med" len="med"/>
            <a:tailEnd type="oval" w="med" len="med"/>
          </a:ln>
        </p:spPr>
      </p:cxnSp>
      <p:sp>
        <p:nvSpPr>
          <p:cNvPr id="104" name="矩形 103"/>
          <p:cNvSpPr/>
          <p:nvPr/>
        </p:nvSpPr>
        <p:spPr>
          <a:xfrm>
            <a:off x="1357387" y="3954918"/>
            <a:ext cx="19428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16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HTML</a:t>
            </a:r>
            <a:r>
              <a:rPr lang="zh-CN" altLang="en-US" sz="16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CSS</a:t>
            </a:r>
            <a:r>
              <a:rPr lang="zh-CN" altLang="en-US" sz="16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 err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JaveScript</a:t>
            </a:r>
            <a:r>
              <a:rPr lang="zh-CN" altLang="en-US" sz="16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开发的简洁、直观、强悍的前端开发框架。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469602" y="3336088"/>
            <a:ext cx="157839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bootstrap</a:t>
            </a: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3663729" y="2315546"/>
            <a:ext cx="2304256" cy="3410597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lstStyle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6224015" y="2315546"/>
            <a:ext cx="2304256" cy="3410597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lstStyle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722500" y="1802406"/>
            <a:ext cx="1066145" cy="1045797"/>
          </a:xfrm>
          <a:prstGeom prst="ellipse">
            <a:avLst/>
          </a:prstGeom>
          <a:solidFill>
            <a:srgbClr val="E0A9CB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282786" y="1802406"/>
            <a:ext cx="1066145" cy="1045797"/>
          </a:xfrm>
          <a:prstGeom prst="ellipse">
            <a:avLst/>
          </a:prstGeom>
          <a:solidFill>
            <a:srgbClr val="E0A9CB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843069" y="1802406"/>
            <a:ext cx="1066145" cy="1045797"/>
          </a:xfrm>
          <a:prstGeom prst="ellipse">
            <a:avLst/>
          </a:prstGeom>
          <a:solidFill>
            <a:srgbClr val="E0A9CB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35611" y="2032914"/>
            <a:ext cx="639919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99179" y="2032914"/>
            <a:ext cx="639919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82669" y="2032914"/>
            <a:ext cx="639919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618298" y="2032914"/>
            <a:ext cx="639919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23245" y="508418"/>
            <a:ext cx="26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3200" kern="1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itchFamily="18" charset="0"/>
              </a:rPr>
              <a:t>技术应用</a:t>
            </a:r>
            <a:endParaRPr lang="zh-CN" altLang="zh-CN" sz="3200" kern="100" dirty="0"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itchFamily="18" charset="0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3909981" y="3312952"/>
            <a:ext cx="1827428" cy="0"/>
          </a:xfrm>
          <a:prstGeom prst="straightConnector1">
            <a:avLst/>
          </a:prstGeom>
          <a:noFill/>
          <a:ln w="19050">
            <a:solidFill>
              <a:srgbClr val="E0A9CB"/>
            </a:solidFill>
            <a:headEnd type="oval" w="med" len="med"/>
            <a:tailEnd type="oval" w="med" len="med"/>
          </a:ln>
        </p:spPr>
      </p:cxnSp>
      <p:cxnSp>
        <p:nvCxnSpPr>
          <p:cNvPr id="49" name="直接箭头连接符 48"/>
          <p:cNvCxnSpPr/>
          <p:nvPr/>
        </p:nvCxnSpPr>
        <p:spPr>
          <a:xfrm>
            <a:off x="3909981" y="3808561"/>
            <a:ext cx="1827428" cy="0"/>
          </a:xfrm>
          <a:prstGeom prst="straightConnector1">
            <a:avLst/>
          </a:prstGeom>
          <a:noFill/>
          <a:ln w="19050">
            <a:solidFill>
              <a:srgbClr val="E0A9CB"/>
            </a:solidFill>
            <a:headEnd type="oval" w="med" len="med"/>
            <a:tailEnd type="oval" w="med" len="med"/>
          </a:ln>
        </p:spPr>
      </p:cxnSp>
      <p:sp>
        <p:nvSpPr>
          <p:cNvPr id="50" name="矩形 49"/>
          <p:cNvSpPr/>
          <p:nvPr/>
        </p:nvSpPr>
        <p:spPr>
          <a:xfrm>
            <a:off x="3924495" y="3969432"/>
            <a:ext cx="1942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利用</a:t>
            </a:r>
            <a:r>
              <a:rPr lang="en-US" altLang="zh-CN" sz="1600" dirty="0" err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jQurey</a:t>
            </a:r>
            <a:r>
              <a:rPr lang="zh-CN" altLang="en-US" sz="16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导入头部和尾部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036710" y="3350602"/>
            <a:ext cx="157839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35" dirty="0" err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jQuery</a:t>
            </a: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6481550" y="3308836"/>
            <a:ext cx="1827428" cy="0"/>
          </a:xfrm>
          <a:prstGeom prst="straightConnector1">
            <a:avLst/>
          </a:prstGeom>
          <a:noFill/>
          <a:ln w="19050">
            <a:solidFill>
              <a:srgbClr val="E0A9CB"/>
            </a:solidFill>
            <a:headEnd type="oval" w="med" len="med"/>
            <a:tailEnd type="oval" w="med" len="med"/>
          </a:ln>
        </p:spPr>
      </p:cxnSp>
      <p:cxnSp>
        <p:nvCxnSpPr>
          <p:cNvPr id="53" name="直接箭头连接符 52"/>
          <p:cNvCxnSpPr/>
          <p:nvPr/>
        </p:nvCxnSpPr>
        <p:spPr>
          <a:xfrm>
            <a:off x="6481550" y="3804445"/>
            <a:ext cx="1827428" cy="0"/>
          </a:xfrm>
          <a:prstGeom prst="straightConnector1">
            <a:avLst/>
          </a:prstGeom>
          <a:noFill/>
          <a:ln w="19050">
            <a:solidFill>
              <a:srgbClr val="E0A9CB"/>
            </a:solidFill>
            <a:headEnd type="oval" w="med" len="med"/>
            <a:tailEnd type="oval" w="med" len="med"/>
          </a:ln>
        </p:spPr>
      </p:cxnSp>
      <p:sp>
        <p:nvSpPr>
          <p:cNvPr id="54" name="矩形 53"/>
          <p:cNvSpPr/>
          <p:nvPr/>
        </p:nvSpPr>
        <p:spPr>
          <a:xfrm>
            <a:off x="6496064" y="3965316"/>
            <a:ext cx="1942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用来弥补</a:t>
            </a:r>
            <a:r>
              <a:rPr lang="en-US" altLang="zh-CN" sz="1600" dirty="0" smtClean="0"/>
              <a:t>bootstrap</a:t>
            </a:r>
            <a:r>
              <a:rPr lang="zh-CN" altLang="en-US" sz="1600" dirty="0" smtClean="0"/>
              <a:t>里缺少的样式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608279" y="3346486"/>
            <a:ext cx="157839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35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CSS</a:t>
            </a:r>
            <a:endParaRPr lang="zh-CN" altLang="en-US" sz="2135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10029" y="279122"/>
            <a:ext cx="1085080" cy="1124297"/>
            <a:chOff x="310029" y="279122"/>
            <a:chExt cx="1085080" cy="1124297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9" y="279122"/>
              <a:ext cx="1085080" cy="1040812"/>
            </a:xfrm>
            <a:prstGeom prst="rect">
              <a:avLst/>
            </a:prstGeom>
          </p:spPr>
        </p:pic>
        <p:sp>
          <p:nvSpPr>
            <p:cNvPr id="65" name="文本框 64"/>
            <p:cNvSpPr txBox="1"/>
            <p:nvPr/>
          </p:nvSpPr>
          <p:spPr>
            <a:xfrm>
              <a:off x="338165" y="295423"/>
              <a:ext cx="8323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smtClean="0">
                  <a:latin typeface="Impact" pitchFamily="34" charset="0"/>
                  <a:ea typeface="方正兰亭粗黑简体" panose="02000000000000000000" pitchFamily="2" charset="-122"/>
                </a:rPr>
                <a:t>2</a:t>
              </a:r>
              <a:endParaRPr lang="zh-CN" altLang="en-US" sz="6600" b="1" dirty="0">
                <a:latin typeface="Impact" pitchFamily="34" charset="0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78" y="1448740"/>
            <a:ext cx="2430428" cy="23312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23107" y="3698205"/>
            <a:ext cx="3908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 smtClean="0">
                <a:latin typeface="叶根友毛笔行书2.0版" pitchFamily="2" charset="-122"/>
                <a:ea typeface="叶根友毛笔行书2.0版" pitchFamily="2" charset="-122"/>
              </a:rPr>
              <a:t>归纳总结</a:t>
            </a:r>
            <a:endParaRPr lang="zh-CN" altLang="en-US" sz="48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93180" y="4592122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补充内容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49974" y="1564021"/>
            <a:ext cx="18338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dirty="0" smtClean="0">
                <a:latin typeface="Impact" pitchFamily="34" charset="0"/>
                <a:ea typeface="方正兰亭粗黑简体" panose="02000000000000000000" pitchFamily="2" charset="-122"/>
              </a:rPr>
              <a:t>4</a:t>
            </a:r>
            <a:endParaRPr lang="zh-CN" altLang="en-US" sz="13800" b="1" dirty="0">
              <a:latin typeface="Impact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5135" y="4577608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7208" y="4919299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 rot="16200000">
            <a:off x="4191638" y="-1190919"/>
            <a:ext cx="3160177" cy="10086460"/>
          </a:xfrm>
          <a:prstGeom prst="frame">
            <a:avLst>
              <a:gd name="adj1" fmla="val 50000"/>
            </a:avLst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4526" y="2533738"/>
            <a:ext cx="2932839" cy="274795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l="-36000" t="-2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2"/>
                <a:stretch>
                  <a:fillRect l="-63000" t="-71000" r="-93000" b="-79000"/>
                </a:stretch>
              </a:blip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9829" y="2998176"/>
            <a:ext cx="462808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项目总结：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写代码时，一定要记得标</a:t>
            </a:r>
            <a:r>
              <a:rPr lang="zh-CN" altLang="en-US" b="1" dirty="0" smtClean="0">
                <a:solidFill>
                  <a:schemeClr val="bg1"/>
                </a:solidFill>
              </a:rPr>
              <a:t>记注释，</a:t>
            </a:r>
            <a:r>
              <a:rPr lang="zh-CN" altLang="en-US" b="1" dirty="0" smtClean="0">
                <a:solidFill>
                  <a:schemeClr val="bg1"/>
                </a:solidFill>
              </a:rPr>
              <a:t>而且标记清楚；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         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23245" y="508418"/>
            <a:ext cx="26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总结</a:t>
            </a:r>
            <a:endParaRPr lang="zh-CN" altLang="zh-CN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10029" y="279122"/>
            <a:ext cx="1085080" cy="1124297"/>
            <a:chOff x="310029" y="279122"/>
            <a:chExt cx="1085080" cy="1124297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9" y="279122"/>
              <a:ext cx="1085080" cy="1040812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338165" y="295423"/>
              <a:ext cx="8323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6600" b="1" dirty="0">
                <a:latin typeface="Impact" pitchFamily="34" charset="0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96" t="34166" r="7349"/>
          <a:stretch>
            <a:fillRect/>
          </a:stretch>
        </p:blipFill>
        <p:spPr>
          <a:xfrm>
            <a:off x="0" y="0"/>
            <a:ext cx="12192000" cy="6725265"/>
          </a:xfrm>
          <a:custGeom>
            <a:avLst/>
            <a:gdLst>
              <a:gd name="connsiteX0" fmla="*/ 0 w 12192000"/>
              <a:gd name="connsiteY0" fmla="*/ 0 h 6725265"/>
              <a:gd name="connsiteX1" fmla="*/ 12192000 w 12192000"/>
              <a:gd name="connsiteY1" fmla="*/ 0 h 6725265"/>
              <a:gd name="connsiteX2" fmla="*/ 12192000 w 12192000"/>
              <a:gd name="connsiteY2" fmla="*/ 6725265 h 6725265"/>
              <a:gd name="connsiteX3" fmla="*/ 0 w 12192000"/>
              <a:gd name="connsiteY3" fmla="*/ 6725265 h 6725265"/>
              <a:gd name="connsiteX4" fmla="*/ 0 w 12192000"/>
              <a:gd name="connsiteY4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725265">
                <a:moveTo>
                  <a:pt x="0" y="0"/>
                </a:moveTo>
                <a:lnTo>
                  <a:pt x="12192000" y="0"/>
                </a:lnTo>
                <a:lnTo>
                  <a:pt x="12192000" y="6725265"/>
                </a:lnTo>
                <a:lnTo>
                  <a:pt x="0" y="672526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96" t="100000" r="7349" b="-1299"/>
          <a:stretch>
            <a:fillRect/>
          </a:stretch>
        </p:blipFill>
        <p:spPr>
          <a:xfrm>
            <a:off x="0" y="6725265"/>
            <a:ext cx="12192000" cy="132735"/>
          </a:xfrm>
          <a:custGeom>
            <a:avLst/>
            <a:gdLst>
              <a:gd name="connsiteX0" fmla="*/ 0 w 12192000"/>
              <a:gd name="connsiteY0" fmla="*/ 0 h 132735"/>
              <a:gd name="connsiteX1" fmla="*/ 12192000 w 12192000"/>
              <a:gd name="connsiteY1" fmla="*/ 0 h 132735"/>
              <a:gd name="connsiteX2" fmla="*/ 12192000 w 12192000"/>
              <a:gd name="connsiteY2" fmla="*/ 132735 h 132735"/>
              <a:gd name="connsiteX3" fmla="*/ 0 w 12192000"/>
              <a:gd name="connsiteY3" fmla="*/ 132735 h 132735"/>
              <a:gd name="connsiteX4" fmla="*/ 0 w 12192000"/>
              <a:gd name="connsiteY4" fmla="*/ 0 h 13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32735">
                <a:moveTo>
                  <a:pt x="0" y="0"/>
                </a:moveTo>
                <a:lnTo>
                  <a:pt x="12192000" y="0"/>
                </a:lnTo>
                <a:lnTo>
                  <a:pt x="12192000" y="132735"/>
                </a:lnTo>
                <a:lnTo>
                  <a:pt x="0" y="1327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" name="文本框 21"/>
          <p:cNvSpPr txBox="1"/>
          <p:nvPr/>
        </p:nvSpPr>
        <p:spPr>
          <a:xfrm>
            <a:off x="4971524" y="1837279"/>
            <a:ext cx="21147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致谢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766125" y="2945275"/>
            <a:ext cx="6701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感</a:t>
            </a:r>
            <a:r>
              <a:rPr lang="zh-CN" altLang="en-US" sz="24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谢导</a:t>
            </a:r>
            <a:r>
              <a:rPr lang="zh-CN" altLang="en-US" sz="24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师给</a:t>
            </a:r>
            <a:r>
              <a:rPr lang="zh-CN" altLang="en-US" sz="24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与的耐心指导</a:t>
            </a:r>
            <a:endParaRPr lang="en-US" altLang="zh-CN" sz="24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感谢同</a:t>
            </a:r>
            <a:r>
              <a:rPr lang="zh-CN" altLang="en-US" sz="24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学给与的</a:t>
            </a:r>
            <a:r>
              <a:rPr lang="zh-CN" altLang="en-US" sz="24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帮助</a:t>
            </a:r>
            <a:endParaRPr lang="en-US" altLang="zh-CN" sz="24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感谢答辩评审！</a:t>
            </a: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06" y="1473997"/>
            <a:ext cx="4264264" cy="40902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09433" y="2516270"/>
            <a:ext cx="2623872" cy="14465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>
              <a:spcAft>
                <a:spcPts val="0"/>
              </a:spcAft>
            </a:pPr>
            <a:r>
              <a:rPr lang="zh-CN" altLang="en-US" sz="8800" kern="100" dirty="0" smtClean="0">
                <a:latin typeface="叶根友毛笔行书2.0版" pitchFamily="2" charset="-122"/>
                <a:ea typeface="叶根友毛笔行书2.0版" pitchFamily="2" charset="-122"/>
                <a:cs typeface="Times New Roman" pitchFamily="18" charset="0"/>
              </a:rPr>
              <a:t>目录</a:t>
            </a:r>
            <a:endParaRPr lang="zh-CN" altLang="zh-CN" sz="8800" kern="100" dirty="0">
              <a:latin typeface="叶根友毛笔行书2.0版" pitchFamily="2" charset="-122"/>
              <a:ea typeface="叶根友毛笔行书2.0版" pitchFamily="2" charset="-122"/>
              <a:cs typeface="Times New Roman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92933" y="3901931"/>
            <a:ext cx="2540372" cy="107721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latin typeface="叶根友毛笔行书2.0版" pitchFamily="2" charset="-122"/>
                <a:ea typeface="叶根友毛笔行书2.0版" pitchFamily="2" charset="-122"/>
              </a:rPr>
              <a:t>CONTENTS</a:t>
            </a:r>
            <a:endParaRPr lang="zh-CN" altLang="en-US" sz="32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457238" y="1804764"/>
            <a:ext cx="4260029" cy="674239"/>
          </a:xfrm>
          <a:prstGeom prst="round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586712" y="1831112"/>
            <a:ext cx="618555" cy="6068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8106" y="1827893"/>
            <a:ext cx="5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叶根友毛笔行书2.0版" pitchFamily="2" charset="-122"/>
                <a:ea typeface="叶根友毛笔行书2.0版" pitchFamily="2" charset="-122"/>
              </a:rPr>
              <a:t>1</a:t>
            </a:r>
            <a:endParaRPr lang="zh-CN" altLang="en-US" sz="36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43117" y="1865993"/>
            <a:ext cx="321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叶根友毛笔行书2.0版" pitchFamily="2" charset="-122"/>
                <a:ea typeface="叶根友毛笔行书2.0版" pitchFamily="2" charset="-122"/>
              </a:rPr>
              <a:t>简介</a:t>
            </a:r>
            <a:endParaRPr lang="zh-CN" altLang="en-US" sz="32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457238" y="2763663"/>
            <a:ext cx="4260029" cy="674239"/>
          </a:xfrm>
          <a:prstGeom prst="round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586712" y="2790011"/>
            <a:ext cx="618555" cy="6068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8106" y="2786792"/>
            <a:ext cx="5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叶根友毛笔行书2.0版" pitchFamily="2" charset="-122"/>
                <a:ea typeface="叶根友毛笔行书2.0版" pitchFamily="2" charset="-122"/>
              </a:rPr>
              <a:t>2</a:t>
            </a:r>
            <a:endParaRPr lang="zh-CN" altLang="en-US" sz="36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43117" y="2824892"/>
            <a:ext cx="321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叶根友毛笔行书2.0版" pitchFamily="2" charset="-122"/>
                <a:ea typeface="叶根友毛笔行书2.0版" pitchFamily="2" charset="-122"/>
              </a:rPr>
              <a:t>项目一</a:t>
            </a:r>
            <a:endParaRPr lang="zh-CN" altLang="en-US" sz="32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460216" y="3735343"/>
            <a:ext cx="4260029" cy="674239"/>
          </a:xfrm>
          <a:prstGeom prst="round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589690" y="3761691"/>
            <a:ext cx="618555" cy="6068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61084" y="3758472"/>
            <a:ext cx="5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叶根友毛笔行书2.0版" pitchFamily="2" charset="-122"/>
                <a:ea typeface="叶根友毛笔行书2.0版" pitchFamily="2" charset="-122"/>
              </a:rPr>
              <a:t>3</a:t>
            </a:r>
            <a:endParaRPr lang="zh-CN" altLang="en-US" sz="36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46095" y="3796572"/>
            <a:ext cx="321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叶根友毛笔行书2.0版" pitchFamily="2" charset="-122"/>
                <a:ea typeface="叶根友毛笔行书2.0版" pitchFamily="2" charset="-122"/>
              </a:rPr>
              <a:t>项目二</a:t>
            </a:r>
            <a:endParaRPr lang="zh-CN" altLang="en-US" sz="32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460216" y="4694242"/>
            <a:ext cx="4260029" cy="674239"/>
          </a:xfrm>
          <a:prstGeom prst="round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89690" y="4720590"/>
            <a:ext cx="618555" cy="6068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61084" y="4717371"/>
            <a:ext cx="5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叶根友毛笔行书2.0版" pitchFamily="2" charset="-122"/>
                <a:ea typeface="叶根友毛笔行书2.0版" pitchFamily="2" charset="-122"/>
              </a:rPr>
              <a:t>4</a:t>
            </a:r>
            <a:endParaRPr lang="zh-CN" altLang="en-US" sz="36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46095" y="4755471"/>
            <a:ext cx="321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叶根友毛笔行书2.0版" pitchFamily="2" charset="-122"/>
                <a:ea typeface="叶根友毛笔行书2.0版" pitchFamily="2" charset="-122"/>
              </a:rPr>
              <a:t>归纳总结</a:t>
            </a:r>
            <a:endParaRPr lang="zh-CN" altLang="en-US" sz="32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43384" y="185226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【</a:t>
            </a:r>
            <a:r>
              <a:rPr lang="zh-CN" altLang="en-US" sz="3200" dirty="0" smtClean="0">
                <a:solidFill>
                  <a:prstClr val="black"/>
                </a:solidFill>
                <a:latin typeface="叶根友毛笔行书2.0版" pitchFamily="2" charset="-122"/>
                <a:ea typeface="叶根友毛笔行书2.0版" pitchFamily="2" charset="-122"/>
              </a:rPr>
              <a:t>简介</a:t>
            </a:r>
            <a:r>
              <a:rPr lang="en-US" altLang="zh-CN" sz="3200" dirty="0" smtClean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】</a:t>
            </a:r>
            <a:endParaRPr lang="zh-CN" altLang="en-US" sz="3200" dirty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01041" y="2887177"/>
            <a:ext cx="63052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400" dirty="0" smtClean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本次答辩内容分为两个项目，项目一是小鸟掌学官网的制作、项目二是一个宣传</a:t>
            </a:r>
            <a:r>
              <a:rPr lang="en-US" altLang="zh-CN" sz="2400" dirty="0" smtClean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SPA</a:t>
            </a:r>
            <a:r>
              <a:rPr lang="zh-CN" altLang="en-US" sz="2400" dirty="0" smtClean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的网站；制作日期两周，初次制作网站，有很多不足的地方，大家多多包</a:t>
            </a:r>
            <a:r>
              <a:rPr lang="zh-CN" altLang="en-US" sz="2400" dirty="0" smtClean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涵。</a:t>
            </a:r>
            <a:endParaRPr lang="en-US" altLang="zh-CN" sz="2400" dirty="0" smtClean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78" y="1448740"/>
            <a:ext cx="2430428" cy="23312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15276" y="3710353"/>
            <a:ext cx="5856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 smtClean="0">
                <a:latin typeface="叶根友毛笔行书2.0版" pitchFamily="2" charset="-122"/>
                <a:ea typeface="叶根友毛笔行书2.0版" pitchFamily="2" charset="-122"/>
              </a:rPr>
              <a:t>项目一：小鸟掌学</a:t>
            </a:r>
            <a:endParaRPr lang="zh-CN" altLang="en-US" sz="4800" dirty="0">
              <a:latin typeface="叶根友毛笔行书2.0版" pitchFamily="2" charset="-122"/>
              <a:ea typeface="叶根友毛笔行书2.0版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3580" y="4577608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网站内容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49974" y="1564021"/>
            <a:ext cx="18338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dirty="0" smtClean="0">
                <a:latin typeface="Impact" pitchFamily="34" charset="0"/>
                <a:ea typeface="方正兰亭粗黑简体" panose="02000000000000000000" pitchFamily="2" charset="-122"/>
              </a:rPr>
              <a:t>2</a:t>
            </a:r>
            <a:endParaRPr lang="zh-CN" altLang="en-US" sz="13800" b="1" dirty="0">
              <a:latin typeface="Impact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0401" y="4919299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技术运用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5135" y="4577608"/>
            <a:ext cx="15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网站特点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7208" y="4919299"/>
            <a:ext cx="18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遇到的问题           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矩形 1566"/>
          <p:cNvSpPr/>
          <p:nvPr/>
        </p:nvSpPr>
        <p:spPr>
          <a:xfrm>
            <a:off x="1174956" y="1905701"/>
            <a:ext cx="7674569" cy="2710262"/>
          </a:xfrm>
          <a:prstGeom prst="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70" name="矩形 1569"/>
          <p:cNvSpPr/>
          <p:nvPr/>
        </p:nvSpPr>
        <p:spPr>
          <a:xfrm>
            <a:off x="1461752" y="2170858"/>
            <a:ext cx="56160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700" dirty="0" smtClean="0">
                <a:solidFill>
                  <a:schemeClr val="bg1"/>
                </a:solidFill>
                <a:latin typeface="楷体" pitchFamily="49" charset="-122"/>
                <a:ea typeface="华文细黑" panose="02010600040101010101" pitchFamily="2" charset="-122"/>
              </a:rPr>
              <a:t>    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本网站介绍了小鸟掌学是一家怎样的公司：一个服务于专业技术人员继续教育基地的在线培训平台；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接着介绍了公司的产品、公司业务范围、制作者团队、以及合作的一些机构。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后面发布了公司的一些卓新的动态、简单介绍了企业的文化、人力资源。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</a:t>
            </a:r>
            <a:endParaRPr lang="en-US" altLang="zh-CN" sz="17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568" name="图片 15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39" y="436982"/>
            <a:ext cx="5175453" cy="607092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23245" y="508418"/>
            <a:ext cx="1948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网站内容</a:t>
            </a:r>
            <a:endParaRPr lang="zh-CN" altLang="en-US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0029" y="279122"/>
            <a:ext cx="1085080" cy="1124297"/>
            <a:chOff x="310029" y="279122"/>
            <a:chExt cx="1085080" cy="11242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9" y="279122"/>
              <a:ext cx="1085080" cy="1040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38165" y="295423"/>
              <a:ext cx="8323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smtClean="0">
                  <a:latin typeface="Impact" pitchFamily="34" charset="0"/>
                  <a:ea typeface="方正兰亭粗黑简体" panose="02000000000000000000" pitchFamily="2" charset="-122"/>
                </a:rPr>
                <a:t>1</a:t>
              </a:r>
              <a:endParaRPr lang="zh-CN" altLang="en-US" sz="6600" b="1" dirty="0">
                <a:latin typeface="Impact" pitchFamily="34" charset="0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4838"/>
            <a:ext cx="1219200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23245" y="508418"/>
            <a:ext cx="26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网站特点</a:t>
            </a:r>
            <a:endParaRPr lang="zh-CN" altLang="zh-CN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" name="椭圆 1"/>
          <p:cNvSpPr>
            <a:spLocks noChangeArrowheads="1"/>
          </p:cNvSpPr>
          <p:nvPr/>
        </p:nvSpPr>
        <p:spPr bwMode="auto">
          <a:xfrm>
            <a:off x="1323517" y="2040533"/>
            <a:ext cx="2334683" cy="2495549"/>
          </a:xfrm>
          <a:custGeom>
            <a:avLst/>
            <a:gdLst>
              <a:gd name="T0" fmla="*/ 0 w 1751265"/>
              <a:gd name="T1" fmla="*/ 0 h 1872208"/>
              <a:gd name="T2" fmla="*/ 0 60000 65536"/>
              <a:gd name="T3" fmla="*/ 0 w 1751265"/>
              <a:gd name="T4" fmla="*/ 0 h 1872208"/>
              <a:gd name="T5" fmla="*/ 1751265 w 1751265"/>
              <a:gd name="T6" fmla="*/ 1872208 h 187220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E0A9CB"/>
          </a:solidFill>
          <a:ln w="25400">
            <a:noFill/>
            <a:bevel/>
          </a:ln>
        </p:spPr>
        <p:txBody>
          <a:bodyPr lIns="91416" tIns="45719" rIns="91416" bIns="45719" anchor="ctr"/>
          <a:lstStyle/>
          <a:p>
            <a:pPr algn="ctr"/>
            <a:endParaRPr lang="zh-CN" altLang="zh-CN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5" name="椭圆 11"/>
          <p:cNvSpPr>
            <a:spLocks noChangeArrowheads="1"/>
          </p:cNvSpPr>
          <p:nvPr/>
        </p:nvSpPr>
        <p:spPr bwMode="auto">
          <a:xfrm>
            <a:off x="8331801" y="2061697"/>
            <a:ext cx="2497667" cy="2495549"/>
          </a:xfrm>
          <a:prstGeom prst="ellipse">
            <a:avLst/>
          </a:prstGeom>
          <a:solidFill>
            <a:srgbClr val="E0A9CB"/>
          </a:solidFill>
          <a:ln w="25400">
            <a:noFill/>
            <a:bevel/>
          </a:ln>
        </p:spPr>
        <p:txBody>
          <a:bodyPr lIns="91416" tIns="45719" rIns="91416" bIns="45719" anchor="ctr"/>
          <a:lstStyle/>
          <a:p>
            <a:pPr algn="ctr"/>
            <a:endParaRPr lang="zh-CN" altLang="zh-CN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6" name="椭圆 1"/>
          <p:cNvSpPr>
            <a:spLocks noChangeArrowheads="1"/>
          </p:cNvSpPr>
          <p:nvPr/>
        </p:nvSpPr>
        <p:spPr bwMode="auto">
          <a:xfrm>
            <a:off x="3658199" y="2061697"/>
            <a:ext cx="2336800" cy="2495549"/>
          </a:xfrm>
          <a:custGeom>
            <a:avLst/>
            <a:gdLst>
              <a:gd name="T0" fmla="*/ 0 w 1751265"/>
              <a:gd name="T1" fmla="*/ 0 h 1872208"/>
              <a:gd name="T2" fmla="*/ 0 60000 65536"/>
              <a:gd name="T3" fmla="*/ 0 w 1751265"/>
              <a:gd name="T4" fmla="*/ 0 h 1872208"/>
              <a:gd name="T5" fmla="*/ 1751265 w 1751265"/>
              <a:gd name="T6" fmla="*/ 1872208 h 187220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E0A9CB"/>
          </a:solidFill>
          <a:ln w="25400">
            <a:noFill/>
            <a:bevel/>
          </a:ln>
        </p:spPr>
        <p:txBody>
          <a:bodyPr lIns="91416" tIns="45719" rIns="91416" bIns="45719" anchor="ctr"/>
          <a:lstStyle/>
          <a:p>
            <a:pPr algn="ctr"/>
            <a:endParaRPr lang="zh-CN" altLang="zh-CN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7" name="椭圆 1"/>
          <p:cNvSpPr>
            <a:spLocks noChangeArrowheads="1"/>
          </p:cNvSpPr>
          <p:nvPr/>
        </p:nvSpPr>
        <p:spPr bwMode="auto">
          <a:xfrm>
            <a:off x="5994999" y="2061697"/>
            <a:ext cx="2334684" cy="2495549"/>
          </a:xfrm>
          <a:custGeom>
            <a:avLst/>
            <a:gdLst>
              <a:gd name="T0" fmla="*/ 0 w 1751265"/>
              <a:gd name="T1" fmla="*/ 0 h 1872208"/>
              <a:gd name="T2" fmla="*/ 0 60000 65536"/>
              <a:gd name="T3" fmla="*/ 0 w 1751265"/>
              <a:gd name="T4" fmla="*/ 0 h 1872208"/>
              <a:gd name="T5" fmla="*/ 1751265 w 1751265"/>
              <a:gd name="T6" fmla="*/ 1872208 h 187220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E0A9CB"/>
          </a:solidFill>
          <a:ln w="25400">
            <a:noFill/>
            <a:bevel/>
          </a:ln>
        </p:spPr>
        <p:txBody>
          <a:bodyPr lIns="91416" tIns="45719" rIns="91416" bIns="45719" anchor="ctr"/>
          <a:lstStyle/>
          <a:p>
            <a:pPr algn="ctr"/>
            <a:endParaRPr lang="zh-CN" altLang="zh-CN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8" name="TextBox 14"/>
          <p:cNvSpPr>
            <a:spLocks noChangeArrowheads="1"/>
          </p:cNvSpPr>
          <p:nvPr/>
        </p:nvSpPr>
        <p:spPr bwMode="auto">
          <a:xfrm>
            <a:off x="2283587" y="2153829"/>
            <a:ext cx="441098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6" tIns="45719" rIns="91416" bIns="45719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方正兰亭粗黑_GBK" pitchFamily="2" charset="-122"/>
              </a:rPr>
              <a:t>1</a:t>
            </a:r>
            <a:endParaRPr lang="en-US" altLang="zh-CN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方正兰亭粗黑_GBK" pitchFamily="2" charset="-122"/>
            </a:endParaRPr>
          </a:p>
        </p:txBody>
      </p:sp>
      <p:sp>
        <p:nvSpPr>
          <p:cNvPr id="19" name="TextBox 15"/>
          <p:cNvSpPr>
            <a:spLocks noChangeArrowheads="1"/>
          </p:cNvSpPr>
          <p:nvPr/>
        </p:nvSpPr>
        <p:spPr bwMode="auto">
          <a:xfrm>
            <a:off x="4629464" y="2153829"/>
            <a:ext cx="441098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6" tIns="45719" rIns="91416" bIns="45719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方正兰亭粗黑_GBK" pitchFamily="2" charset="-122"/>
              </a:rPr>
              <a:t>2</a:t>
            </a:r>
            <a:endParaRPr lang="en-US" altLang="zh-CN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方正兰亭粗黑_GBK" pitchFamily="2" charset="-122"/>
            </a:endParaRPr>
          </a:p>
        </p:txBody>
      </p:sp>
      <p:sp>
        <p:nvSpPr>
          <p:cNvPr id="20" name="TextBox 16"/>
          <p:cNvSpPr>
            <a:spLocks noChangeArrowheads="1"/>
          </p:cNvSpPr>
          <p:nvPr/>
        </p:nvSpPr>
        <p:spPr bwMode="auto">
          <a:xfrm>
            <a:off x="6940243" y="2153829"/>
            <a:ext cx="441098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6" tIns="45719" rIns="91416" bIns="45719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方正兰亭粗黑_GBK" pitchFamily="2" charset="-122"/>
              </a:rPr>
              <a:t>3</a:t>
            </a:r>
            <a:endParaRPr lang="en-US" altLang="zh-CN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方正兰亭粗黑_GBK" pitchFamily="2" charset="-122"/>
            </a:endParaRPr>
          </a:p>
        </p:txBody>
      </p:sp>
      <p:sp>
        <p:nvSpPr>
          <p:cNvPr id="21" name="TextBox 17"/>
          <p:cNvSpPr>
            <a:spLocks noChangeArrowheads="1"/>
          </p:cNvSpPr>
          <p:nvPr/>
        </p:nvSpPr>
        <p:spPr bwMode="auto">
          <a:xfrm>
            <a:off x="9359610" y="2153829"/>
            <a:ext cx="441098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6" tIns="45719" rIns="91416" bIns="45719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方正兰亭粗黑_GBK" pitchFamily="2" charset="-122"/>
              </a:rPr>
              <a:t>4</a:t>
            </a:r>
            <a:endParaRPr lang="en-US" altLang="zh-CN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方正兰亭粗黑_GBK" pitchFamily="2" charset="-122"/>
            </a:endParaRPr>
          </a:p>
        </p:txBody>
      </p:sp>
      <p:sp>
        <p:nvSpPr>
          <p:cNvPr id="22" name="直接连接符 18"/>
          <p:cNvSpPr>
            <a:spLocks noChangeShapeType="1"/>
          </p:cNvSpPr>
          <p:nvPr/>
        </p:nvSpPr>
        <p:spPr bwMode="auto">
          <a:xfrm>
            <a:off x="1611383" y="2834281"/>
            <a:ext cx="1714500" cy="211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bevel/>
          </a:ln>
        </p:spPr>
        <p:txBody>
          <a:bodyPr lIns="91416" tIns="45719" rIns="91416" bIns="45719"/>
          <a:lstStyle/>
          <a:p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直接连接符 19"/>
          <p:cNvSpPr>
            <a:spLocks noChangeShapeType="1"/>
          </p:cNvSpPr>
          <p:nvPr/>
        </p:nvSpPr>
        <p:spPr bwMode="auto">
          <a:xfrm>
            <a:off x="3969351" y="2834281"/>
            <a:ext cx="1714500" cy="211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bevel/>
          </a:ln>
        </p:spPr>
        <p:txBody>
          <a:bodyPr lIns="91416" tIns="45719" rIns="91416" bIns="45719"/>
          <a:lstStyle/>
          <a:p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直接连接符 20"/>
          <p:cNvSpPr>
            <a:spLocks noChangeShapeType="1"/>
          </p:cNvSpPr>
          <p:nvPr/>
        </p:nvSpPr>
        <p:spPr bwMode="auto">
          <a:xfrm>
            <a:off x="6304035" y="2834281"/>
            <a:ext cx="1714500" cy="211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bevel/>
          </a:ln>
        </p:spPr>
        <p:txBody>
          <a:bodyPr lIns="91416" tIns="45719" rIns="91416" bIns="45719"/>
          <a:lstStyle/>
          <a:p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直接连接符 21"/>
          <p:cNvSpPr>
            <a:spLocks noChangeShapeType="1"/>
          </p:cNvSpPr>
          <p:nvPr/>
        </p:nvSpPr>
        <p:spPr bwMode="auto">
          <a:xfrm>
            <a:off x="8651417" y="2834281"/>
            <a:ext cx="1913467" cy="211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bevel/>
          </a:ln>
        </p:spPr>
        <p:txBody>
          <a:bodyPr lIns="91416" tIns="45719" rIns="91416" bIns="45719"/>
          <a:lstStyle/>
          <a:p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1742391" y="2895502"/>
            <a:ext cx="1537139" cy="553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16" tIns="45719" rIns="91416" bIns="45719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微软雅黑" pitchFamily="34" charset="-122"/>
              </a:rPr>
              <a:t>动态显示</a:t>
            </a: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微软雅黑" pitchFamily="34" charset="-122"/>
            </a:endParaRPr>
          </a:p>
        </p:txBody>
      </p:sp>
      <p:sp>
        <p:nvSpPr>
          <p:cNvPr id="30" name="矩形 25"/>
          <p:cNvSpPr>
            <a:spLocks noChangeArrowheads="1"/>
          </p:cNvSpPr>
          <p:nvPr/>
        </p:nvSpPr>
        <p:spPr bwMode="auto">
          <a:xfrm>
            <a:off x="1347192" y="4764870"/>
            <a:ext cx="2406175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轮播图自动轮播、以及图标呼吸灯的效果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增加了页面的动态效果</a:t>
            </a:r>
            <a:endParaRPr lang="en-US" altLang="zh-CN" sz="14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34" name="图片 33" descr="34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1557" y="3462947"/>
            <a:ext cx="1011615" cy="1011615"/>
          </a:xfrm>
          <a:prstGeom prst="rect">
            <a:avLst/>
          </a:prstGeom>
        </p:spPr>
      </p:pic>
      <p:pic>
        <p:nvPicPr>
          <p:cNvPr id="35" name="图片 34" descr="4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8839" y="3367687"/>
            <a:ext cx="1165975" cy="1165975"/>
          </a:xfrm>
          <a:prstGeom prst="rect">
            <a:avLst/>
          </a:prstGeom>
        </p:spPr>
      </p:pic>
      <p:pic>
        <p:nvPicPr>
          <p:cNvPr id="36" name="图片 35" descr="54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2322" y="3262051"/>
            <a:ext cx="1439153" cy="1439153"/>
          </a:xfrm>
          <a:prstGeom prst="rect">
            <a:avLst/>
          </a:prstGeom>
        </p:spPr>
      </p:pic>
      <p:pic>
        <p:nvPicPr>
          <p:cNvPr id="37" name="图片 36" descr="58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9789" y="3177195"/>
            <a:ext cx="1439153" cy="1439153"/>
          </a:xfrm>
          <a:prstGeom prst="rect">
            <a:avLst/>
          </a:prstGeom>
        </p:spPr>
      </p:pic>
      <p:sp>
        <p:nvSpPr>
          <p:cNvPr id="38" name="矩形 25"/>
          <p:cNvSpPr>
            <a:spLocks noChangeArrowheads="1"/>
          </p:cNvSpPr>
          <p:nvPr/>
        </p:nvSpPr>
        <p:spPr bwMode="auto">
          <a:xfrm>
            <a:off x="3752720" y="4764869"/>
            <a:ext cx="2406175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用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户点击什么呈现什么，提升用户体验</a:t>
            </a:r>
            <a:endParaRPr lang="en-US" altLang="zh-CN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9" name="矩形 25"/>
          <p:cNvSpPr>
            <a:spLocks noChangeArrowheads="1"/>
          </p:cNvSpPr>
          <p:nvPr/>
        </p:nvSpPr>
        <p:spPr bwMode="auto">
          <a:xfrm>
            <a:off x="6100749" y="4764870"/>
            <a:ext cx="2406175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Html5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Css3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1400" dirty="0" err="1" smtClean="0">
                <a:latin typeface="仿宋" pitchFamily="49" charset="-122"/>
                <a:ea typeface="仿宋" pitchFamily="49" charset="-122"/>
              </a:rPr>
              <a:t>Jquery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1400" dirty="0" err="1" smtClean="0">
                <a:latin typeface="仿宋" pitchFamily="49" charset="-122"/>
                <a:ea typeface="仿宋" pitchFamily="49" charset="-122"/>
              </a:rPr>
              <a:t>javascript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等都有应用</a:t>
            </a:r>
            <a:endParaRPr lang="en-US" altLang="zh-CN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0" name="矩形 25"/>
          <p:cNvSpPr>
            <a:spLocks noChangeArrowheads="1"/>
          </p:cNvSpPr>
          <p:nvPr/>
        </p:nvSpPr>
        <p:spPr bwMode="auto">
          <a:xfrm>
            <a:off x="8506277" y="4826416"/>
            <a:ext cx="240617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专业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UI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制作</a:t>
            </a:r>
            <a:endParaRPr lang="en-US" altLang="zh-CN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1" name="TextBox 22"/>
          <p:cNvSpPr>
            <a:spLocks noChangeArrowheads="1"/>
          </p:cNvSpPr>
          <p:nvPr/>
        </p:nvSpPr>
        <p:spPr bwMode="auto">
          <a:xfrm>
            <a:off x="4083172" y="2834281"/>
            <a:ext cx="1455981" cy="553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16" tIns="45719" rIns="91416" bIns="45719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微软雅黑" pitchFamily="34" charset="-122"/>
              </a:rPr>
              <a:t>用户交互</a:t>
            </a: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微软雅黑" pitchFamily="34" charset="-122"/>
            </a:endParaRPr>
          </a:p>
        </p:txBody>
      </p:sp>
      <p:sp>
        <p:nvSpPr>
          <p:cNvPr id="42" name="TextBox 22"/>
          <p:cNvSpPr>
            <a:spLocks noChangeArrowheads="1"/>
          </p:cNvSpPr>
          <p:nvPr/>
        </p:nvSpPr>
        <p:spPr bwMode="auto">
          <a:xfrm>
            <a:off x="6427178" y="2868652"/>
            <a:ext cx="1529860" cy="553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16" tIns="45719" rIns="91416" bIns="45719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微软雅黑" pitchFamily="34" charset="-122"/>
              </a:rPr>
              <a:t>技术多样</a:t>
            </a: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微软雅黑" pitchFamily="34" charset="-122"/>
            </a:endParaRPr>
          </a:p>
        </p:txBody>
      </p:sp>
      <p:sp>
        <p:nvSpPr>
          <p:cNvPr id="43" name="TextBox 22"/>
          <p:cNvSpPr>
            <a:spLocks noChangeArrowheads="1"/>
          </p:cNvSpPr>
          <p:nvPr/>
        </p:nvSpPr>
        <p:spPr bwMode="auto">
          <a:xfrm>
            <a:off x="8845062" y="2842600"/>
            <a:ext cx="1547445" cy="553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16" tIns="45719" rIns="91416" bIns="45719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微软雅黑" pitchFamily="34" charset="-122"/>
              </a:rPr>
              <a:t>页面美观</a:t>
            </a: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10029" y="279122"/>
            <a:ext cx="1085080" cy="1124297"/>
            <a:chOff x="310029" y="279122"/>
            <a:chExt cx="1085080" cy="1124297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9" y="279122"/>
              <a:ext cx="1085080" cy="1040812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338165" y="295423"/>
              <a:ext cx="8323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smtClean="0">
                  <a:latin typeface="Impact" pitchFamily="34" charset="0"/>
                  <a:ea typeface="方正兰亭粗黑简体" panose="02000000000000000000" pitchFamily="2" charset="-122"/>
                </a:rPr>
                <a:t>2</a:t>
              </a:r>
              <a:endParaRPr lang="zh-CN" altLang="en-US" sz="6600" b="1" dirty="0">
                <a:latin typeface="Impact" pitchFamily="34" charset="0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9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6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3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 autoUpdateAnimBg="0"/>
      <p:bldP spid="15" grpId="0" bldLvl="0" animBg="1" autoUpdateAnimBg="0"/>
      <p:bldP spid="16" grpId="0" bldLvl="0" animBg="1" autoUpdateAnimBg="0"/>
      <p:bldP spid="17" grpId="0" bldLvl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2" grpId="0" animBg="1"/>
      <p:bldP spid="23" grpId="0" animBg="1"/>
      <p:bldP spid="24" grpId="0" animBg="1"/>
      <p:bldP spid="25" grpId="0" animBg="1"/>
      <p:bldP spid="26" grpId="0" bldLvl="0" autoUpdateAnimBg="0"/>
      <p:bldP spid="41" grpId="0" bldLvl="0" autoUpdateAnimBg="0"/>
      <p:bldP spid="42" grpId="0" bldLvl="0" autoUpdateAnimBg="0"/>
      <p:bldP spid="43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2061893" y="3768715"/>
            <a:ext cx="1014979" cy="1029019"/>
          </a:xfrm>
          <a:prstGeom prst="ellipse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583411" y="3754327"/>
            <a:ext cx="1014979" cy="1029019"/>
          </a:xfrm>
          <a:prstGeom prst="ellipse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104929" y="3800585"/>
            <a:ext cx="1014979" cy="1029019"/>
          </a:xfrm>
          <a:prstGeom prst="ellipse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057681" y="1437992"/>
            <a:ext cx="1014979" cy="1029019"/>
          </a:xfrm>
          <a:prstGeom prst="ellipse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1165612" y="2598011"/>
            <a:ext cx="2744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HTML5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1430204" y="2880611"/>
            <a:ext cx="2317927" cy="6001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HTML5</a:t>
            </a:r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为新一代超文本标记语言，拥有智能表单、创建画布和插入视频文件等标签。</a:t>
            </a:r>
            <a:endParaRPr lang="en-US" altLang="zh-CN" sz="13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Freeform 245"/>
          <p:cNvSpPr/>
          <p:nvPr/>
        </p:nvSpPr>
        <p:spPr bwMode="auto">
          <a:xfrm>
            <a:off x="2316800" y="1739352"/>
            <a:ext cx="442149" cy="442149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Freeform 217"/>
          <p:cNvSpPr>
            <a:spLocks noEditPoints="1"/>
          </p:cNvSpPr>
          <p:nvPr/>
        </p:nvSpPr>
        <p:spPr bwMode="auto">
          <a:xfrm>
            <a:off x="2285288" y="4075268"/>
            <a:ext cx="505173" cy="378881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Freeform 216"/>
          <p:cNvSpPr>
            <a:spLocks noEditPoints="1"/>
          </p:cNvSpPr>
          <p:nvPr/>
        </p:nvSpPr>
        <p:spPr bwMode="auto">
          <a:xfrm>
            <a:off x="5884648" y="4037105"/>
            <a:ext cx="452125" cy="455200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Freeform 135"/>
          <p:cNvSpPr>
            <a:spLocks noEditPoints="1"/>
          </p:cNvSpPr>
          <p:nvPr/>
        </p:nvSpPr>
        <p:spPr bwMode="auto">
          <a:xfrm>
            <a:off x="9436734" y="4136815"/>
            <a:ext cx="404481" cy="378881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579199" y="1423604"/>
            <a:ext cx="1014979" cy="1029019"/>
          </a:xfrm>
          <a:prstGeom prst="ellipse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91925" y="1513823"/>
            <a:ext cx="1014979" cy="1029019"/>
          </a:xfrm>
          <a:prstGeom prst="ellipse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 5"/>
          <p:cNvSpPr>
            <a:spLocks noEditPoints="1"/>
          </p:cNvSpPr>
          <p:nvPr/>
        </p:nvSpPr>
        <p:spPr bwMode="auto">
          <a:xfrm>
            <a:off x="5852791" y="1683597"/>
            <a:ext cx="493827" cy="493827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Freeform 38"/>
          <p:cNvSpPr>
            <a:spLocks noEditPoints="1"/>
          </p:cNvSpPr>
          <p:nvPr/>
        </p:nvSpPr>
        <p:spPr bwMode="auto">
          <a:xfrm>
            <a:off x="9397251" y="1671509"/>
            <a:ext cx="395520" cy="577832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TextBox 6"/>
          <p:cNvSpPr txBox="1"/>
          <p:nvPr/>
        </p:nvSpPr>
        <p:spPr>
          <a:xfrm>
            <a:off x="4723737" y="2598011"/>
            <a:ext cx="2744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CSS3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4988329" y="2880611"/>
            <a:ext cx="2317927" cy="6001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CSS3</a:t>
            </a:r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可以控制网页和样式的布局、</a:t>
            </a:r>
            <a:endParaRPr lang="en-US" altLang="zh-CN" sz="1300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功能强大，还可以写一些动画效果，例如让元素旋转、移动等。</a:t>
            </a:r>
            <a:endParaRPr lang="en-US" altLang="zh-CN" sz="13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8281862" y="2598011"/>
            <a:ext cx="2744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b="1" dirty="0" err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jQuery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8546454" y="2880611"/>
            <a:ext cx="2317927" cy="6001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jQuery</a:t>
            </a:r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是一个快速、简洁的</a:t>
            </a:r>
            <a:r>
              <a:rPr lang="en-US" altLang="zh-CN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JaveScript</a:t>
            </a:r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框架，利用它实现网页的优化</a:t>
            </a:r>
            <a:endParaRPr lang="en-US" altLang="zh-CN" sz="13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1165612" y="4918398"/>
            <a:ext cx="2744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轮播图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TextBox 7"/>
          <p:cNvSpPr txBox="1"/>
          <p:nvPr/>
        </p:nvSpPr>
        <p:spPr>
          <a:xfrm>
            <a:off x="1430204" y="5200998"/>
            <a:ext cx="2317927" cy="6001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让图片并排显示，超出部分隐藏， 通过改变元素距离页面左边框的距离的方法，来实现图片的轮播。</a:t>
            </a:r>
            <a:endParaRPr lang="en-US" altLang="zh-CN" sz="13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TextBox 6"/>
          <p:cNvSpPr txBox="1"/>
          <p:nvPr/>
        </p:nvSpPr>
        <p:spPr>
          <a:xfrm>
            <a:off x="4723737" y="4918398"/>
            <a:ext cx="2744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手风琴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TextBox 7"/>
          <p:cNvSpPr txBox="1"/>
          <p:nvPr/>
        </p:nvSpPr>
        <p:spPr>
          <a:xfrm>
            <a:off x="4988329" y="5200998"/>
            <a:ext cx="2317927" cy="800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待显示的元素先隐藏，添加点击事件，当点击时对应的元素</a:t>
            </a:r>
            <a:r>
              <a:rPr lang="en-US" altLang="zh-CN" sz="1300" dirty="0" err="1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slidedown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显示，同时兄弟级元素隐藏。</a:t>
            </a:r>
            <a:endParaRPr lang="en-US" altLang="zh-CN" sz="13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TextBox 6"/>
          <p:cNvSpPr txBox="1"/>
          <p:nvPr/>
        </p:nvSpPr>
        <p:spPr>
          <a:xfrm>
            <a:off x="8281862" y="4918398"/>
            <a:ext cx="2744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呼吸灯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TextBox 7"/>
          <p:cNvSpPr txBox="1"/>
          <p:nvPr/>
        </p:nvSpPr>
        <p:spPr>
          <a:xfrm>
            <a:off x="8546454" y="5200998"/>
            <a:ext cx="2317927" cy="2000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利用淡入淡出的效果来实现</a:t>
            </a:r>
            <a:endParaRPr lang="en-US" altLang="zh-CN" sz="13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64"/>
          <p:cNvGrpSpPr/>
          <p:nvPr/>
        </p:nvGrpSpPr>
        <p:grpSpPr>
          <a:xfrm>
            <a:off x="310029" y="279122"/>
            <a:ext cx="1085080" cy="1124297"/>
            <a:chOff x="310029" y="279122"/>
            <a:chExt cx="1085080" cy="1124297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9" y="279122"/>
              <a:ext cx="1085080" cy="1040812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/>
          </p:nvSpPr>
          <p:spPr>
            <a:xfrm>
              <a:off x="338165" y="295423"/>
              <a:ext cx="8323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smtClean="0">
                  <a:latin typeface="Impact" pitchFamily="34" charset="0"/>
                  <a:ea typeface="方正兰亭粗黑简体" panose="02000000000000000000" pitchFamily="2" charset="-122"/>
                </a:rPr>
                <a:t>3</a:t>
              </a:r>
              <a:endParaRPr lang="zh-CN" altLang="en-US" sz="6600" b="1" dirty="0">
                <a:latin typeface="Impact" pitchFamily="34" charset="0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1423245" y="508418"/>
            <a:ext cx="26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技术运用</a:t>
            </a:r>
            <a:endParaRPr lang="zh-CN" altLang="zh-CN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1" grpId="0" animBg="1"/>
      <p:bldP spid="27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423245" y="508418"/>
            <a:ext cx="261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3200" kern="1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itchFamily="18" charset="0"/>
              </a:rPr>
              <a:t>遇到的问题</a:t>
            </a:r>
            <a:endParaRPr lang="zh-CN" altLang="zh-CN" sz="3200" kern="100" dirty="0"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353344"/>
            <a:ext cx="12192000" cy="2976331"/>
          </a:xfrm>
          <a:prstGeom prst="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9" name="Group 41"/>
          <p:cNvGrpSpPr/>
          <p:nvPr/>
        </p:nvGrpSpPr>
        <p:grpSpPr>
          <a:xfrm>
            <a:off x="5327915" y="2595094"/>
            <a:ext cx="6491583" cy="3545148"/>
            <a:chOff x="2844800" y="1304396"/>
            <a:chExt cx="2803525" cy="1466250"/>
          </a:xfrm>
        </p:grpSpPr>
        <p:grpSp>
          <p:nvGrpSpPr>
            <p:cNvPr id="20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25" name="Freeform 12"/>
              <p:cNvSpPr/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1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22" name="Freeform 15"/>
              <p:cNvSpPr/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Freeform 31"/>
              <p:cNvSpPr/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29" name="TextBox 32"/>
          <p:cNvSpPr txBox="1"/>
          <p:nvPr/>
        </p:nvSpPr>
        <p:spPr>
          <a:xfrm>
            <a:off x="288839" y="2206720"/>
            <a:ext cx="5872550" cy="16850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运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</a:t>
            </a:r>
            <a:r>
              <a:rPr lang="en-US" altLang="zh-CN" sz="17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ajax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来跟后端交互数据的时候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，文件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名里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有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中文，会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出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现获取不到数据的</a:t>
            </a:r>
            <a:r>
              <a:rPr lang="en-US" altLang="zh-CN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Bug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17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哈希</a:t>
            </a:r>
            <a:r>
              <a:rPr lang="zh-CN" altLang="en-US" sz="17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值的获取及运用方法；</a:t>
            </a:r>
            <a:endParaRPr lang="en-US" altLang="zh-CN" sz="17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</a:rPr>
              <a:t>var</a:t>
            </a:r>
            <a:r>
              <a:rPr lang="en-US" altLang="zh-CN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pageHash</a:t>
            </a:r>
            <a:r>
              <a:rPr lang="en-US" altLang="zh-CN" sz="1600" dirty="0" smtClean="0">
                <a:solidFill>
                  <a:schemeClr val="bg1"/>
                </a:solidFill>
              </a:rPr>
              <a:t> =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window.location.hash</a:t>
            </a:r>
            <a:endParaRPr lang="en-US" altLang="zh-CN" sz="17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10029" y="279122"/>
            <a:ext cx="1085080" cy="1124297"/>
            <a:chOff x="310029" y="279122"/>
            <a:chExt cx="1085080" cy="1124297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29" y="279122"/>
              <a:ext cx="1085080" cy="1040812"/>
            </a:xfrm>
            <a:prstGeom prst="rect">
              <a:avLst/>
            </a:prstGeom>
          </p:spPr>
        </p:pic>
        <p:sp>
          <p:nvSpPr>
            <p:cNvPr id="62" name="文本框 61"/>
            <p:cNvSpPr txBox="1"/>
            <p:nvPr/>
          </p:nvSpPr>
          <p:spPr>
            <a:xfrm>
              <a:off x="338165" y="295423"/>
              <a:ext cx="8323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smtClean="0">
                  <a:latin typeface="Impact" pitchFamily="34" charset="0"/>
                  <a:ea typeface="方正兰亭粗黑简体" panose="02000000000000000000" pitchFamily="2" charset="-122"/>
                </a:rPr>
                <a:t>4</a:t>
              </a:r>
              <a:endParaRPr lang="zh-CN" altLang="en-US" sz="6600" b="1" dirty="0">
                <a:latin typeface="Impact" pitchFamily="34" charset="0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719</Words>
  <Application>Microsoft Office PowerPoint</Application>
  <PresentationFormat>自定义</PresentationFormat>
  <Paragraphs>100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Office 主题</vt:lpstr>
      <vt:lpstr>1_Office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Administrator</cp:lastModifiedBy>
  <cp:revision>85</cp:revision>
  <dcterms:created xsi:type="dcterms:W3CDTF">2016-05-04T02:52:00Z</dcterms:created>
  <dcterms:modified xsi:type="dcterms:W3CDTF">2018-09-17T14:39:53Z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